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Quattrocento Sans"/>
      <p:regular r:id="rId34"/>
      <p:bold r:id="rId35"/>
      <p:italic r:id="rId36"/>
      <p:boldItalic r:id="rId37"/>
    </p:embeddedFont>
    <p:embeddedFont>
      <p:font typeface="Oi"/>
      <p:regular r:id="rId38"/>
    </p:embeddedFont>
    <p:embeddedFont>
      <p:font typeface="Arial Black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iHtlYnuo9eoq+ix82xkajfSAfh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QuattrocentoSans-bold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regular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boldItalic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italic.fntdata"/><Relationship Id="rId17" Type="http://schemas.openxmlformats.org/officeDocument/2006/relationships/slide" Target="slides/slide12.xml"/><Relationship Id="rId39" Type="http://schemas.openxmlformats.org/officeDocument/2006/relationships/font" Target="fonts/ArialBlack-regular.fntdata"/><Relationship Id="rId16" Type="http://schemas.openxmlformats.org/officeDocument/2006/relationships/slide" Target="slides/slide11.xml"/><Relationship Id="rId38" Type="http://schemas.openxmlformats.org/officeDocument/2006/relationships/font" Target="fonts/Oi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cdc808350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cdc80835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9cdc808350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cdc808350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cdc808350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9cdc808350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cdc808350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cdc808350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9cdc808350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cdc808350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cdc808350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9cdc808350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1e3c01e1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61e3c01e1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1e3c01e10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61e3c01e10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1e3c01e10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261e3c01e10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1e3c01e10_0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61e3c01e10_0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1e3c01e10_0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1e3c01e10_0_4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61e3c01e10_0_4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1e3c01e10_0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61e3c01e10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61e3c01e10_0_4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1e3c01e10_0_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1e3c01e10_0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61e3c01e10_0_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1e3c01e10_0_5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61e3c01e10_0_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61e3c01e10_0_5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062efe93f_0_1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26062efe93f_0_1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1e3c01e10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61e3c01e10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062efe93f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6062efe93f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062efe93f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26062efe93f_0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062efe93f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26062efe93f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1e3c01e1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1e3c01e1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61e3c01e1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062efe93f_0_7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6062efe93f_0_7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/>
          <p:nvPr/>
        </p:nvSpPr>
        <p:spPr>
          <a:xfrm>
            <a:off x="0" y="4035485"/>
            <a:ext cx="12192000" cy="2822515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C:\Users\Admin\Desktop\New folder (3)\PPT\AcroLogoTransparant.png" id="18" name="Google Shape;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3479" y="1317808"/>
            <a:ext cx="7485043" cy="1516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8"/>
          <p:cNvSpPr/>
          <p:nvPr/>
        </p:nvSpPr>
        <p:spPr>
          <a:xfrm>
            <a:off x="246762" y="4621311"/>
            <a:ext cx="11698476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Acropolis Institute of Technology &amp; Research, Indore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8"/>
          <p:cNvSpPr txBox="1"/>
          <p:nvPr/>
        </p:nvSpPr>
        <p:spPr>
          <a:xfrm>
            <a:off x="8498541" y="6454562"/>
            <a:ext cx="3680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www.acropolis.in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p27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27"/>
          <p:cNvSpPr txBox="1"/>
          <p:nvPr>
            <p:ph type="title"/>
          </p:nvPr>
        </p:nvSpPr>
        <p:spPr>
          <a:xfrm>
            <a:off x="154546" y="0"/>
            <a:ext cx="11874322" cy="1300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559"/>
              </a:buClr>
              <a:buSzPts val="3200"/>
              <a:buFont typeface="Calibri"/>
              <a:buNone/>
              <a:defRPr b="1" sz="3200">
                <a:solidFill>
                  <a:srgbClr val="2045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just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just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just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just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28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8"/>
          <p:cNvSpPr txBox="1"/>
          <p:nvPr>
            <p:ph idx="2" type="body"/>
          </p:nvPr>
        </p:nvSpPr>
        <p:spPr>
          <a:xfrm>
            <a:off x="5378824" y="987298"/>
            <a:ext cx="61722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❖"/>
              <a:defRPr/>
            </a:lvl1pPr>
            <a:lvl2pPr indent="-342900" lvl="1" marL="9144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⮚"/>
              <a:defRPr/>
            </a:lvl2pPr>
            <a:lvl3pPr indent="-342900" lvl="2" marL="13716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559"/>
              </a:buClr>
              <a:buSzPts val="3200"/>
              <a:buFont typeface="Calibri"/>
              <a:buNone/>
              <a:defRPr b="1" sz="3200">
                <a:solidFill>
                  <a:srgbClr val="2045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9"/>
          <p:cNvSpPr/>
          <p:nvPr>
            <p:ph idx="2" type="pic"/>
          </p:nvPr>
        </p:nvSpPr>
        <p:spPr>
          <a:xfrm>
            <a:off x="5384893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9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just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just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just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just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29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30"/>
          <p:cNvSpPr txBox="1"/>
          <p:nvPr>
            <p:ph idx="1" type="body"/>
          </p:nvPr>
        </p:nvSpPr>
        <p:spPr>
          <a:xfrm rot="5400000">
            <a:off x="3639323" y="-1885713"/>
            <a:ext cx="4904767" cy="11822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❖"/>
              <a:defRPr/>
            </a:lvl1pPr>
            <a:lvl2pPr indent="-342900" lvl="1" marL="9144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⮚"/>
              <a:defRPr/>
            </a:lvl2pPr>
            <a:lvl3pPr indent="-342900" lvl="2" marL="13716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0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0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0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0"/>
          <p:cNvSpPr txBox="1"/>
          <p:nvPr>
            <p:ph type="title"/>
          </p:nvPr>
        </p:nvSpPr>
        <p:spPr>
          <a:xfrm>
            <a:off x="154546" y="0"/>
            <a:ext cx="11874322" cy="1300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31"/>
          <p:cNvSpPr txBox="1"/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1"/>
          <p:cNvSpPr txBox="1"/>
          <p:nvPr>
            <p:ph idx="1" type="body"/>
          </p:nvPr>
        </p:nvSpPr>
        <p:spPr>
          <a:xfrm rot="5400000">
            <a:off x="2387740" y="-1184414"/>
            <a:ext cx="5811838" cy="8910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❖"/>
              <a:defRPr/>
            </a:lvl1pPr>
            <a:lvl2pPr indent="-342900" lvl="1" marL="9144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⮚"/>
              <a:defRPr/>
            </a:lvl2pPr>
            <a:lvl3pPr indent="-342900" lvl="2" marL="13716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1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1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Google Shape;23;p19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  <a:defRPr b="1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" type="subTitle"/>
          </p:nvPr>
        </p:nvSpPr>
        <p:spPr>
          <a:xfrm>
            <a:off x="76704" y="5110609"/>
            <a:ext cx="12037454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" name="Google Shape;30;p20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i"/>
              <a:buNone/>
              <a:defRPr b="1" sz="4400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320"/>
              </a:spcBef>
              <a:spcAft>
                <a:spcPts val="0"/>
              </a:spcAft>
              <a:buSzPts val="4400"/>
              <a:buNone/>
              <a:defRPr b="1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20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154546" y="0"/>
            <a:ext cx="11874322" cy="1300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C0C0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C0C0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172571" y="1418447"/>
            <a:ext cx="11846859" cy="5112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❖"/>
              <a:defRPr/>
            </a:lvl1pPr>
            <a:lvl2pPr indent="-342900" lvl="1" marL="9144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⮚"/>
              <a:defRPr/>
            </a:lvl2pPr>
            <a:lvl3pPr indent="-342900" lvl="2" marL="13716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With Animation">
  <p:cSld name="Title and Content - With Anima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" name="Google Shape;48;p23"/>
          <p:cNvSpPr txBox="1"/>
          <p:nvPr>
            <p:ph type="title"/>
          </p:nvPr>
        </p:nvSpPr>
        <p:spPr>
          <a:xfrm>
            <a:off x="154546" y="0"/>
            <a:ext cx="11874322" cy="1300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C0C0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C0C0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23"/>
          <p:cNvSpPr txBox="1"/>
          <p:nvPr>
            <p:ph idx="1" type="body"/>
          </p:nvPr>
        </p:nvSpPr>
        <p:spPr>
          <a:xfrm>
            <a:off x="172571" y="1418447"/>
            <a:ext cx="11846859" cy="5112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❖"/>
              <a:defRPr/>
            </a:lvl1pPr>
            <a:lvl2pPr indent="-342900" lvl="1" marL="9144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⮚"/>
              <a:defRPr/>
            </a:lvl2pPr>
            <a:lvl3pPr indent="-342900" lvl="2" marL="13716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2 Columns">
  <p:cSld name="Title and Content - 2 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" name="Google Shape;55;p24"/>
          <p:cNvSpPr txBox="1"/>
          <p:nvPr>
            <p:ph type="title"/>
          </p:nvPr>
        </p:nvSpPr>
        <p:spPr>
          <a:xfrm>
            <a:off x="154546" y="0"/>
            <a:ext cx="11874322" cy="1300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C0C0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C0C0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4"/>
          <p:cNvSpPr txBox="1"/>
          <p:nvPr>
            <p:ph idx="1" type="body"/>
          </p:nvPr>
        </p:nvSpPr>
        <p:spPr>
          <a:xfrm>
            <a:off x="172571" y="1418447"/>
            <a:ext cx="11846859" cy="5112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❖"/>
              <a:defRPr/>
            </a:lvl1pPr>
            <a:lvl2pPr indent="-342900" lvl="1" marL="9144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⮚"/>
              <a:defRPr/>
            </a:lvl2pPr>
            <a:lvl3pPr indent="-342900" lvl="2" marL="13716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25"/>
          <p:cNvSpPr txBox="1"/>
          <p:nvPr>
            <p:ph type="title"/>
          </p:nvPr>
        </p:nvSpPr>
        <p:spPr>
          <a:xfrm>
            <a:off x="154546" y="0"/>
            <a:ext cx="11874322" cy="1300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255307" y="1546225"/>
            <a:ext cx="5675313" cy="493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Char char="❖"/>
              <a:defRPr/>
            </a:lvl1pPr>
            <a:lvl2pPr indent="-406400" lvl="1" marL="9144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2800"/>
              <a:buChar char="⮚"/>
              <a:defRPr/>
            </a:lvl2pPr>
            <a:lvl3pPr indent="-381000" lvl="2" marL="1371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2400"/>
              <a:buChar char="▪"/>
              <a:defRPr/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o"/>
              <a:defRPr/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2" type="body"/>
          </p:nvPr>
        </p:nvSpPr>
        <p:spPr>
          <a:xfrm>
            <a:off x="6257152" y="1550708"/>
            <a:ext cx="5675313" cy="493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Char char="❖"/>
              <a:defRPr/>
            </a:lvl1pPr>
            <a:lvl2pPr indent="-406400" lvl="1" marL="9144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2800"/>
              <a:buChar char="⮚"/>
              <a:defRPr/>
            </a:lvl2pPr>
            <a:lvl3pPr indent="-381000" lvl="2" marL="1371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2400"/>
              <a:buChar char="▪"/>
              <a:defRPr/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o"/>
              <a:defRPr/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>
            <a:off x="268942" y="1489075"/>
            <a:ext cx="56612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  <a:defRPr b="1" sz="3200"/>
            </a:lvl1pPr>
            <a:lvl2pPr indent="-228600" lvl="1" marL="91440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26"/>
          <p:cNvSpPr txBox="1"/>
          <p:nvPr>
            <p:ph idx="2" type="body"/>
          </p:nvPr>
        </p:nvSpPr>
        <p:spPr>
          <a:xfrm>
            <a:off x="6243452" y="1489075"/>
            <a:ext cx="5670642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  <a:defRPr b="1" sz="3200"/>
            </a:lvl1pPr>
            <a:lvl2pPr indent="-228600" lvl="1" marL="91440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just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26"/>
          <p:cNvSpPr txBox="1"/>
          <p:nvPr>
            <p:ph type="title"/>
          </p:nvPr>
        </p:nvSpPr>
        <p:spPr>
          <a:xfrm>
            <a:off x="154546" y="0"/>
            <a:ext cx="11874322" cy="1300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3" type="body"/>
          </p:nvPr>
        </p:nvSpPr>
        <p:spPr>
          <a:xfrm>
            <a:off x="255307" y="2218765"/>
            <a:ext cx="5675313" cy="4262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Char char="❖"/>
              <a:defRPr/>
            </a:lvl1pPr>
            <a:lvl2pPr indent="-406400" lvl="1" marL="9144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2800"/>
              <a:buChar char="⮚"/>
              <a:defRPr/>
            </a:lvl2pPr>
            <a:lvl3pPr indent="-381000" lvl="2" marL="1371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2400"/>
              <a:buChar char="▪"/>
              <a:defRPr/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o"/>
              <a:defRPr/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4" type="body"/>
          </p:nvPr>
        </p:nvSpPr>
        <p:spPr>
          <a:xfrm>
            <a:off x="6257152" y="2223248"/>
            <a:ext cx="5675313" cy="4262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Char char="❖"/>
              <a:defRPr/>
            </a:lvl1pPr>
            <a:lvl2pPr indent="-406400" lvl="1" marL="91440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2800"/>
              <a:buChar char="⮚"/>
              <a:defRPr/>
            </a:lvl2pPr>
            <a:lvl3pPr indent="-381000" lvl="2" marL="1371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2400"/>
              <a:buChar char="▪"/>
              <a:defRPr/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o"/>
              <a:defRPr/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154545" y="154547"/>
            <a:ext cx="11835685" cy="15361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6786"/>
              </a:buClr>
              <a:buSzPts val="4400"/>
              <a:buFont typeface="Calibri"/>
              <a:buNone/>
              <a:defRPr b="1" i="0" sz="4400" u="none" cap="none" strike="noStrike">
                <a:solidFill>
                  <a:srgbClr val="30678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180304" y="1825625"/>
            <a:ext cx="11822806" cy="4652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❖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just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Noto Sans Symbols"/>
              <a:buChar char="⮚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just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Char char="o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288665" y="6562416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757642" y="6562416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Admin\Desktop\New folder (3)\PPT\AcroLogoTransparant.png" id="15" name="Google Shape;15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167750" y="6460506"/>
            <a:ext cx="1828800" cy="370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cdc808350_0_24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Components</a:t>
            </a:r>
            <a:endParaRPr/>
          </a:p>
        </p:txBody>
      </p:sp>
      <p:sp>
        <p:nvSpPr>
          <p:cNvPr id="175" name="Google Shape;175;g29cdc808350_0_24"/>
          <p:cNvSpPr txBox="1"/>
          <p:nvPr>
            <p:ph idx="12" type="sldNum"/>
          </p:nvPr>
        </p:nvSpPr>
        <p:spPr>
          <a:xfrm>
            <a:off x="8757642" y="6562416"/>
            <a:ext cx="13716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g29cdc808350_0_24"/>
          <p:cNvSpPr txBox="1"/>
          <p:nvPr>
            <p:ph idx="1" type="body"/>
          </p:nvPr>
        </p:nvSpPr>
        <p:spPr>
          <a:xfrm>
            <a:off x="168196" y="1375160"/>
            <a:ext cx="11847000" cy="511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960"/>
              </a:spcBef>
              <a:spcAft>
                <a:spcPts val="0"/>
              </a:spcAft>
              <a:buSzPts val="2500"/>
              <a:buAutoNum type="arabicPeriod" startAt="2"/>
            </a:pPr>
            <a:r>
              <a:rPr b="1" lang="en-US" sz="2500"/>
              <a:t>Light Dependent Resist</a:t>
            </a:r>
            <a:r>
              <a:rPr b="1" lang="en-US" sz="2500"/>
              <a:t>or(LDR)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457200" marR="68434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They are used to monitor natural light conditions, which is essential for photosynthesis in plants.</a:t>
            </a:r>
            <a:endParaRPr sz="4200"/>
          </a:p>
        </p:txBody>
      </p:sp>
      <p:pic>
        <p:nvPicPr>
          <p:cNvPr id="177" name="Google Shape;177;g29cdc808350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600" y="2908150"/>
            <a:ext cx="6458675" cy="35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 Hardware Components </a:t>
            </a:r>
            <a:endParaRPr/>
          </a:p>
        </p:txBody>
      </p:sp>
      <p:sp>
        <p:nvSpPr>
          <p:cNvPr id="183" name="Google Shape;183;p13"/>
          <p:cNvSpPr txBox="1"/>
          <p:nvPr>
            <p:ph idx="1" type="body"/>
          </p:nvPr>
        </p:nvSpPr>
        <p:spPr>
          <a:xfrm>
            <a:off x="86871" y="1532997"/>
            <a:ext cx="11847000" cy="5112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960"/>
              </a:spcBef>
              <a:spcAft>
                <a:spcPts val="0"/>
              </a:spcAft>
              <a:buSzPts val="2500"/>
              <a:buAutoNum type="arabicPeriod" startAt="3"/>
            </a:pPr>
            <a:r>
              <a:rPr b="1" lang="en-US" sz="2500"/>
              <a:t>DHT11 Humidity Sensor</a:t>
            </a:r>
            <a:endParaRPr sz="2500"/>
          </a:p>
          <a:p>
            <a:pPr indent="-374650" lvl="0" marL="457200" marR="695325" rtl="0" algn="just">
              <a:lnSpc>
                <a:spcPct val="149166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Humidity sensors, also known as hygrometers, measure the amount of moisture in the air.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1371600" marR="698849" rtl="0" algn="just">
              <a:lnSpc>
                <a:spcPct val="149166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25" y="3268050"/>
            <a:ext cx="6858100" cy="25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cdc808350_0_48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 Hardware Components </a:t>
            </a:r>
            <a:endParaRPr/>
          </a:p>
        </p:txBody>
      </p:sp>
      <p:sp>
        <p:nvSpPr>
          <p:cNvPr id="191" name="Google Shape;191;g29cdc808350_0_48"/>
          <p:cNvSpPr txBox="1"/>
          <p:nvPr>
            <p:ph idx="1" type="body"/>
          </p:nvPr>
        </p:nvSpPr>
        <p:spPr>
          <a:xfrm>
            <a:off x="172496" y="1418447"/>
            <a:ext cx="11847000" cy="511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960"/>
              </a:spcBef>
              <a:spcAft>
                <a:spcPts val="0"/>
              </a:spcAft>
              <a:buSzPts val="2500"/>
              <a:buAutoNum type="arabicPeriod" startAt="4"/>
            </a:pPr>
            <a:r>
              <a:rPr b="1" lang="en-US" sz="2500"/>
              <a:t>FC-28</a:t>
            </a:r>
            <a:r>
              <a:rPr b="1" lang="en-US" sz="2500"/>
              <a:t>  Soil Moisture Sensor</a:t>
            </a:r>
            <a:endParaRPr sz="2500"/>
          </a:p>
          <a:p>
            <a:pPr indent="-374650" lvl="0" marL="457200" marR="700087" rtl="0" algn="just">
              <a:lnSpc>
                <a:spcPct val="149166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Soil moisture sensors determine the moisture content in the soil, which is crucial for understanding the water needs of the plants.</a:t>
            </a:r>
            <a:endParaRPr sz="3800"/>
          </a:p>
        </p:txBody>
      </p:sp>
      <p:pic>
        <p:nvPicPr>
          <p:cNvPr id="192" name="Google Shape;192;g29cdc808350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200" y="2910175"/>
            <a:ext cx="6017050" cy="36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cdc808350_0_71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 Hardware Components </a:t>
            </a:r>
            <a:endParaRPr/>
          </a:p>
        </p:txBody>
      </p:sp>
      <p:sp>
        <p:nvSpPr>
          <p:cNvPr id="199" name="Google Shape;199;g29cdc808350_0_71"/>
          <p:cNvSpPr txBox="1"/>
          <p:nvPr>
            <p:ph idx="12" type="sldNum"/>
          </p:nvPr>
        </p:nvSpPr>
        <p:spPr>
          <a:xfrm>
            <a:off x="8757642" y="6562416"/>
            <a:ext cx="13716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g29cdc808350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825" y="3191883"/>
            <a:ext cx="4956349" cy="36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9cdc808350_0_71"/>
          <p:cNvSpPr txBox="1"/>
          <p:nvPr/>
        </p:nvSpPr>
        <p:spPr>
          <a:xfrm>
            <a:off x="154550" y="1495750"/>
            <a:ext cx="11766600" cy="4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15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AutoNum type="arabicPeriod" startAt="5"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UNO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609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oto Sans Symbols"/>
              <a:buChar char="❖"/>
            </a:pPr>
            <a:r>
              <a:rPr lang="en-US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Serves as the project's microcontroller, responsible for processing sensor data and controlling connected devices for automated farming tasks.</a:t>
            </a:r>
            <a:endParaRPr sz="2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cdc808350_0_61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Hardware Components </a:t>
            </a:r>
            <a:endParaRPr/>
          </a:p>
        </p:txBody>
      </p:sp>
      <p:sp>
        <p:nvSpPr>
          <p:cNvPr id="208" name="Google Shape;208;g29cdc808350_0_61"/>
          <p:cNvSpPr txBox="1"/>
          <p:nvPr>
            <p:ph idx="12" type="sldNum"/>
          </p:nvPr>
        </p:nvSpPr>
        <p:spPr>
          <a:xfrm>
            <a:off x="8757642" y="6562416"/>
            <a:ext cx="13716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g29cdc808350_0_61"/>
          <p:cNvSpPr txBox="1"/>
          <p:nvPr>
            <p:ph idx="1" type="body"/>
          </p:nvPr>
        </p:nvSpPr>
        <p:spPr>
          <a:xfrm>
            <a:off x="172571" y="1418447"/>
            <a:ext cx="11847000" cy="511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marR="2857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 startAt="6"/>
            </a:pPr>
            <a:r>
              <a:rPr b="1" lang="en-US" sz="2500"/>
              <a:t>Bolt ESP8266 </a:t>
            </a:r>
            <a:r>
              <a:rPr b="1" lang="en-US" sz="2500"/>
              <a:t>Wifi</a:t>
            </a:r>
            <a:r>
              <a:rPr b="1" lang="en-US" sz="2500"/>
              <a:t> Module</a:t>
            </a:r>
            <a:endParaRPr b="1" sz="2100"/>
          </a:p>
          <a:p>
            <a:pPr indent="-374650" lvl="0" marL="457200" marR="69884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Enables wireless communication between sensors and the cloud, allowing remote monitoring and control of agricultural parameters.</a:t>
            </a:r>
            <a:endParaRPr sz="4200"/>
          </a:p>
        </p:txBody>
      </p:sp>
      <p:pic>
        <p:nvPicPr>
          <p:cNvPr id="210" name="Google Shape;210;g29cdc808350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0" y="2967875"/>
            <a:ext cx="3867000" cy="33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1e3c01e10_0_0"/>
          <p:cNvSpPr txBox="1"/>
          <p:nvPr>
            <p:ph type="title"/>
          </p:nvPr>
        </p:nvSpPr>
        <p:spPr>
          <a:xfrm>
            <a:off x="158921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Implem</a:t>
            </a:r>
            <a:r>
              <a:rPr lang="en-US"/>
              <a:t>entation of LM35</a:t>
            </a:r>
            <a:endParaRPr/>
          </a:p>
        </p:txBody>
      </p:sp>
      <p:sp>
        <p:nvSpPr>
          <p:cNvPr id="216" name="Google Shape;216;g261e3c01e10_0_0"/>
          <p:cNvSpPr txBox="1"/>
          <p:nvPr>
            <p:ph idx="1" type="body"/>
          </p:nvPr>
        </p:nvSpPr>
        <p:spPr>
          <a:xfrm>
            <a:off x="172571" y="1449572"/>
            <a:ext cx="11847000" cy="5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65"/>
              <a:t>                                     </a:t>
            </a:r>
            <a:endParaRPr sz="2065"/>
          </a:p>
          <a:p>
            <a:pPr indent="0" lvl="0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2286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2286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" lvl="0" marL="22860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17" name="Google Shape;217;g261e3c01e1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425" y="2364725"/>
            <a:ext cx="527155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61e3c01e10_0_0"/>
          <p:cNvPicPr preferRelativeResize="0"/>
          <p:nvPr/>
        </p:nvPicPr>
        <p:blipFill rotWithShape="1">
          <a:blip r:embed="rId4">
            <a:alphaModFix/>
          </a:blip>
          <a:srcRect b="13247" l="0" r="0" t="0"/>
          <a:stretch/>
        </p:blipFill>
        <p:spPr>
          <a:xfrm>
            <a:off x="6096000" y="2364725"/>
            <a:ext cx="5007724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1e3c01e10_0_113"/>
          <p:cNvSpPr txBox="1"/>
          <p:nvPr>
            <p:ph type="title"/>
          </p:nvPr>
        </p:nvSpPr>
        <p:spPr>
          <a:xfrm>
            <a:off x="158921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Graph of Temperature Sensor</a:t>
            </a:r>
            <a:endParaRPr/>
          </a:p>
        </p:txBody>
      </p:sp>
      <p:sp>
        <p:nvSpPr>
          <p:cNvPr id="224" name="Google Shape;224;g261e3c01e10_0_113"/>
          <p:cNvSpPr txBox="1"/>
          <p:nvPr>
            <p:ph idx="1" type="body"/>
          </p:nvPr>
        </p:nvSpPr>
        <p:spPr>
          <a:xfrm>
            <a:off x="172496" y="1449522"/>
            <a:ext cx="11847000" cy="5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965">
                <a:latin typeface="Roboto"/>
                <a:ea typeface="Roboto"/>
                <a:cs typeface="Roboto"/>
                <a:sym typeface="Roboto"/>
              </a:rPr>
              <a:t>                                      </a:t>
            </a:r>
            <a:endParaRPr sz="1965">
              <a:latin typeface="Roboto"/>
              <a:ea typeface="Roboto"/>
              <a:cs typeface="Roboto"/>
              <a:sym typeface="Roboto"/>
            </a:endParaRPr>
          </a:p>
          <a:p>
            <a:pPr indent="0" lvl="0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2286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2286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" lvl="0" marL="22860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25" name="Google Shape;225;g261e3c01e10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000" y="1635275"/>
            <a:ext cx="11239626" cy="45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1e3c01e10_0_225"/>
          <p:cNvSpPr txBox="1"/>
          <p:nvPr>
            <p:ph type="title"/>
          </p:nvPr>
        </p:nvSpPr>
        <p:spPr>
          <a:xfrm>
            <a:off x="172496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018"/>
              <a:buFont typeface="Arial"/>
              <a:buNone/>
            </a:pPr>
            <a:r>
              <a:rPr lang="en-US" sz="5300"/>
              <a:t>Implementation of LDR</a:t>
            </a:r>
            <a:endParaRPr sz="5300"/>
          </a:p>
        </p:txBody>
      </p:sp>
      <p:sp>
        <p:nvSpPr>
          <p:cNvPr id="231" name="Google Shape;231;g261e3c01e10_0_225"/>
          <p:cNvSpPr txBox="1"/>
          <p:nvPr>
            <p:ph idx="1" type="body"/>
          </p:nvPr>
        </p:nvSpPr>
        <p:spPr>
          <a:xfrm>
            <a:off x="172496" y="1449522"/>
            <a:ext cx="11847000" cy="5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965">
                <a:latin typeface="Roboto"/>
                <a:ea typeface="Roboto"/>
                <a:cs typeface="Roboto"/>
                <a:sym typeface="Roboto"/>
              </a:rPr>
              <a:t>                                </a:t>
            </a:r>
            <a:endParaRPr sz="1965">
              <a:latin typeface="Roboto"/>
              <a:ea typeface="Roboto"/>
              <a:cs typeface="Roboto"/>
              <a:sym typeface="Roboto"/>
            </a:endParaRPr>
          </a:p>
          <a:p>
            <a:pPr indent="0" lvl="0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2286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2286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" lvl="0" marL="22860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32" name="Google Shape;232;g261e3c01e10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350" y="2283050"/>
            <a:ext cx="5322250" cy="344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61e3c01e10_0_225"/>
          <p:cNvPicPr preferRelativeResize="0"/>
          <p:nvPr/>
        </p:nvPicPr>
        <p:blipFill rotWithShape="1">
          <a:blip r:embed="rId4">
            <a:alphaModFix/>
          </a:blip>
          <a:srcRect b="12195" l="0" r="0" t="0"/>
          <a:stretch/>
        </p:blipFill>
        <p:spPr>
          <a:xfrm>
            <a:off x="6096000" y="2321150"/>
            <a:ext cx="4851025" cy="33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1e3c01e10_0_338"/>
          <p:cNvSpPr txBox="1"/>
          <p:nvPr>
            <p:ph type="title"/>
          </p:nvPr>
        </p:nvSpPr>
        <p:spPr>
          <a:xfrm>
            <a:off x="158921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Graph of Light </a:t>
            </a:r>
            <a:r>
              <a:rPr lang="en-US"/>
              <a:t>Intensity</a:t>
            </a:r>
            <a:r>
              <a:rPr lang="en-US"/>
              <a:t> Sensor</a:t>
            </a:r>
            <a:endParaRPr/>
          </a:p>
        </p:txBody>
      </p:sp>
      <p:sp>
        <p:nvSpPr>
          <p:cNvPr id="239" name="Google Shape;239;g261e3c01e10_0_338"/>
          <p:cNvSpPr txBox="1"/>
          <p:nvPr>
            <p:ph idx="1" type="body"/>
          </p:nvPr>
        </p:nvSpPr>
        <p:spPr>
          <a:xfrm>
            <a:off x="172496" y="1449522"/>
            <a:ext cx="11847000" cy="5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6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965">
                <a:latin typeface="Roboto"/>
                <a:ea typeface="Roboto"/>
                <a:cs typeface="Roboto"/>
                <a:sym typeface="Roboto"/>
              </a:rPr>
              <a:t>                                </a:t>
            </a:r>
            <a:endParaRPr sz="1965">
              <a:latin typeface="Roboto"/>
              <a:ea typeface="Roboto"/>
              <a:cs typeface="Roboto"/>
              <a:sym typeface="Roboto"/>
            </a:endParaRPr>
          </a:p>
          <a:p>
            <a:pPr indent="0" lvl="0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2286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2286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" lvl="0" marL="22860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40" name="Google Shape;240;g261e3c01e10_0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50" y="1647450"/>
            <a:ext cx="11554400" cy="456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1e3c01e10_0_450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Implementation of DHT11</a:t>
            </a:r>
            <a:endParaRPr/>
          </a:p>
        </p:txBody>
      </p:sp>
      <p:pic>
        <p:nvPicPr>
          <p:cNvPr id="247" name="Google Shape;247;g261e3c01e10_0_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00" y="2239850"/>
            <a:ext cx="4747926" cy="356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61e3c01e10_0_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975" y="2179925"/>
            <a:ext cx="5159225" cy="36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>
            <p:ph type="ctrTitle"/>
          </p:nvPr>
        </p:nvSpPr>
        <p:spPr>
          <a:xfrm>
            <a:off x="838200" y="2405576"/>
            <a:ext cx="10515600" cy="18601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IOT Based Smart Agriculture System</a:t>
            </a:r>
            <a:endParaRPr/>
          </a:p>
        </p:txBody>
      </p:sp>
      <p:sp>
        <p:nvSpPr>
          <p:cNvPr id="121" name="Google Shape;121;p2"/>
          <p:cNvSpPr txBox="1"/>
          <p:nvPr>
            <p:ph idx="1" type="subTitle"/>
          </p:nvPr>
        </p:nvSpPr>
        <p:spPr>
          <a:xfrm>
            <a:off x="76700" y="5110600"/>
            <a:ext cx="120375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1800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rPr>
              <a:t> </a:t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1e3c01e10_0_457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Graph of Humidity Sensor</a:t>
            </a:r>
            <a:endParaRPr/>
          </a:p>
        </p:txBody>
      </p:sp>
      <p:pic>
        <p:nvPicPr>
          <p:cNvPr id="255" name="Google Shape;255;g261e3c01e10_0_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50" y="1615950"/>
            <a:ext cx="11728026" cy="47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1e3c01e10_0_567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Implementation of FC28</a:t>
            </a:r>
            <a:endParaRPr/>
          </a:p>
        </p:txBody>
      </p:sp>
      <p:pic>
        <p:nvPicPr>
          <p:cNvPr id="262" name="Google Shape;262;g261e3c01e10_0_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875" y="1661737"/>
            <a:ext cx="5318300" cy="40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61e3c01e10_0_5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800" y="1661725"/>
            <a:ext cx="5082951" cy="40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1e3c01e10_0_574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Graph of Soil Moisture </a:t>
            </a:r>
            <a:r>
              <a:rPr lang="en-US"/>
              <a:t>Sensor</a:t>
            </a:r>
            <a:endParaRPr/>
          </a:p>
        </p:txBody>
      </p:sp>
      <p:pic>
        <p:nvPicPr>
          <p:cNvPr id="270" name="Google Shape;270;g261e3c01e10_0_5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175" y="1442825"/>
            <a:ext cx="11581626" cy="49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062efe93f_0_1108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76" name="Google Shape;276;g26062efe93f_0_1108"/>
          <p:cNvSpPr txBox="1"/>
          <p:nvPr>
            <p:ph idx="1" type="body"/>
          </p:nvPr>
        </p:nvSpPr>
        <p:spPr>
          <a:xfrm>
            <a:off x="172571" y="1418447"/>
            <a:ext cx="11847000" cy="5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4572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The Smart Agriculture IoT Project exemplifies the transformation of conventional farming methods through IoT technologies.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4572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It enables real-time monitoring, evaluation, and control of various aspects of agricultural systems.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4572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Integration of hardware and software resources leads to increased output, resource optimization, and environmentally friendly farming practices.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1e3c01e10_3_5"/>
          <p:cNvSpPr/>
          <p:nvPr/>
        </p:nvSpPr>
        <p:spPr>
          <a:xfrm>
            <a:off x="91888" y="1843951"/>
            <a:ext cx="120081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0" u="none" cap="none" strike="noStrike">
                <a:solidFill>
                  <a:srgbClr val="6D9BC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THANKS</a:t>
            </a:r>
            <a:endParaRPr b="1" i="0" sz="20000" u="none" cap="none" strike="noStrike">
              <a:solidFill>
                <a:srgbClr val="6D9BC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838201" y="2402238"/>
            <a:ext cx="4802944" cy="2187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i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Supervised by:</a:t>
            </a:r>
            <a:br>
              <a:rPr lang="en-US" sz="3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Prof.Ritika Bhatt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 txBox="1"/>
          <p:nvPr>
            <p:ph idx="1" type="body"/>
          </p:nvPr>
        </p:nvSpPr>
        <p:spPr>
          <a:xfrm>
            <a:off x="5930375" y="2025750"/>
            <a:ext cx="60519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Team Members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1.Aayushi Jain(0827CS201007)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2.Amisha Linjhara(0827CS201029)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3.Ankur Nagar(0827CS201035)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4.Atharva Pagare(0827CS201048)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062efe93f_0_111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Introduction </a:t>
            </a:r>
            <a:endParaRPr/>
          </a:p>
        </p:txBody>
      </p:sp>
      <p:sp>
        <p:nvSpPr>
          <p:cNvPr id="133" name="Google Shape;133;g26062efe93f_0_111"/>
          <p:cNvSpPr txBox="1"/>
          <p:nvPr>
            <p:ph idx="1" type="body"/>
          </p:nvPr>
        </p:nvSpPr>
        <p:spPr>
          <a:xfrm>
            <a:off x="172575" y="1418450"/>
            <a:ext cx="11847000" cy="5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73"/>
              <a:buFont typeface="Arial"/>
              <a:buNone/>
            </a:pPr>
            <a:r>
              <a:t/>
            </a:r>
            <a:endParaRPr sz="3431"/>
          </a:p>
          <a:p>
            <a:pPr indent="-374650" lvl="0" marL="457200" marR="698849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The project aims to develop an IoT system that can monitor soil moisture, temperature, and other environmental factors in real-time.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69884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marR="69884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84" lvl="0" marL="457200" marR="69884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By monitoring soil moisture, temperature, and other environmental factors, the system will provide accurate and timely information to optimize resource allocation and enhance crop growth.</a:t>
            </a:r>
            <a:endParaRPr sz="2300">
              <a:solidFill>
                <a:srgbClr val="D1D5DB"/>
              </a:solidFill>
              <a:highlight>
                <a:srgbClr val="444654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3431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062efe93f_0_333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Limitation</a:t>
            </a:r>
            <a:r>
              <a:rPr lang="en-US"/>
              <a:t> of Existing Systems</a:t>
            </a:r>
            <a:endParaRPr/>
          </a:p>
        </p:txBody>
      </p:sp>
      <p:sp>
        <p:nvSpPr>
          <p:cNvPr id="139" name="Google Shape;139;g26062efe93f_0_333"/>
          <p:cNvSpPr txBox="1"/>
          <p:nvPr>
            <p:ph idx="1" type="body"/>
          </p:nvPr>
        </p:nvSpPr>
        <p:spPr>
          <a:xfrm>
            <a:off x="172571" y="1418447"/>
            <a:ext cx="11847000" cy="5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81">
              <a:latin typeface="Cambria"/>
              <a:ea typeface="Cambria"/>
              <a:cs typeface="Cambria"/>
              <a:sym typeface="Cambria"/>
            </a:endParaRPr>
          </a:p>
          <a:p>
            <a:pPr indent="-375840" lvl="0" marL="457200" marR="6953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❖"/>
            </a:pPr>
            <a:r>
              <a:rPr b="1" lang="en-US" sz="4881"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b="1" lang="en-US" sz="4881">
                <a:latin typeface="Cambria"/>
                <a:ea typeface="Cambria"/>
                <a:cs typeface="Cambria"/>
                <a:sym typeface="Cambria"/>
              </a:rPr>
              <a:t>grisense:</a:t>
            </a:r>
            <a:r>
              <a:rPr lang="en-US" sz="4881">
                <a:latin typeface="Cambria"/>
                <a:ea typeface="Cambria"/>
                <a:cs typeface="Cambria"/>
                <a:sym typeface="Cambria"/>
              </a:rPr>
              <a:t> Limited compatibility and integration with certain types of sensors or agricultural equipment.</a:t>
            </a:r>
            <a:endParaRPr sz="488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6953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81">
              <a:latin typeface="Cambria"/>
              <a:ea typeface="Cambria"/>
              <a:cs typeface="Cambria"/>
              <a:sym typeface="Cambria"/>
            </a:endParaRPr>
          </a:p>
          <a:p>
            <a:pPr indent="-375840" lvl="0" marL="457200" marR="6953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❖"/>
            </a:pPr>
            <a:r>
              <a:rPr b="1" lang="en-US" sz="4881">
                <a:latin typeface="Cambria"/>
                <a:ea typeface="Cambria"/>
                <a:cs typeface="Cambria"/>
                <a:sym typeface="Cambria"/>
              </a:rPr>
              <a:t>GreenField IoT</a:t>
            </a:r>
            <a:r>
              <a:rPr lang="en-US" sz="4881">
                <a:latin typeface="Cambria"/>
                <a:ea typeface="Cambria"/>
                <a:cs typeface="Cambria"/>
                <a:sym typeface="Cambria"/>
              </a:rPr>
              <a:t>: It has Interoperability Issues, IoT devices have compatibility issues.</a:t>
            </a:r>
            <a:endParaRPr sz="4881"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marR="6953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81">
              <a:latin typeface="Cambria"/>
              <a:ea typeface="Cambria"/>
              <a:cs typeface="Cambria"/>
              <a:sym typeface="Cambria"/>
            </a:endParaRPr>
          </a:p>
          <a:p>
            <a:pPr indent="-375840" lvl="0" marL="457200" marR="69532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❖"/>
            </a:pPr>
            <a:r>
              <a:rPr b="1" lang="en-US" sz="4881">
                <a:latin typeface="Cambria"/>
                <a:ea typeface="Cambria"/>
                <a:cs typeface="Cambria"/>
                <a:sym typeface="Cambria"/>
              </a:rPr>
              <a:t>SmartAgro: </a:t>
            </a:r>
            <a:r>
              <a:rPr lang="en-US" sz="4881">
                <a:latin typeface="Cambria"/>
                <a:ea typeface="Cambria"/>
                <a:cs typeface="Cambria"/>
                <a:sym typeface="Cambria"/>
              </a:rPr>
              <a:t>User interface complexity, potentially impacting the ease of use for farmers with varying levels of technical expertise.</a:t>
            </a:r>
            <a:endParaRPr sz="4881"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062efe93f_0_444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45" name="Google Shape;145;g26062efe93f_0_444"/>
          <p:cNvSpPr txBox="1"/>
          <p:nvPr>
            <p:ph idx="1" type="body"/>
          </p:nvPr>
        </p:nvSpPr>
        <p:spPr>
          <a:xfrm>
            <a:off x="-4300" y="952125"/>
            <a:ext cx="12192000" cy="55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914400" marR="2857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457200" marR="1032324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Develop an IoT-based system that enables real-time monitoring of key agricultural parameters, including soil moisture, temperature, humidity, light intensity, and weather conditions.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228600" lvl="0" marL="457200" marR="1032324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457200" marR="1032324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Develop interactive and visually appealing graphs, charts to represent the real-time data collected from agricultural parameters.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marR="2857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marR="2857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685800" rtl="0" algn="just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50800" lvl="1" marL="685800" rtl="0" algn="just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/>
          </a:p>
          <a:p>
            <a:pPr indent="-25400" lvl="0" marL="22860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1e3c01e10_1_0"/>
          <p:cNvSpPr txBox="1"/>
          <p:nvPr>
            <p:ph idx="1" type="body"/>
          </p:nvPr>
        </p:nvSpPr>
        <p:spPr>
          <a:xfrm>
            <a:off x="268942" y="1489075"/>
            <a:ext cx="5661300" cy="6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/>
              <a:t>  </a:t>
            </a:r>
            <a:r>
              <a:rPr lang="en-US"/>
              <a:t>Functional Requirements</a:t>
            </a:r>
            <a:endParaRPr/>
          </a:p>
        </p:txBody>
      </p:sp>
      <p:sp>
        <p:nvSpPr>
          <p:cNvPr id="152" name="Google Shape;152;g261e3c01e10_1_0"/>
          <p:cNvSpPr txBox="1"/>
          <p:nvPr>
            <p:ph idx="2" type="body"/>
          </p:nvPr>
        </p:nvSpPr>
        <p:spPr>
          <a:xfrm>
            <a:off x="6243452" y="1489075"/>
            <a:ext cx="5670600" cy="6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950"/>
              <a:t> </a:t>
            </a:r>
            <a:r>
              <a:rPr lang="en-US" sz="2950"/>
              <a:t>NonFunctional Requirements</a:t>
            </a:r>
            <a:endParaRPr/>
          </a:p>
        </p:txBody>
      </p:sp>
      <p:sp>
        <p:nvSpPr>
          <p:cNvPr id="153" name="Google Shape;153;g261e3c01e10_1_0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Requirement Analysis</a:t>
            </a:r>
            <a:endParaRPr/>
          </a:p>
        </p:txBody>
      </p:sp>
      <p:sp>
        <p:nvSpPr>
          <p:cNvPr id="154" name="Google Shape;154;g261e3c01e10_1_0"/>
          <p:cNvSpPr txBox="1"/>
          <p:nvPr>
            <p:ph idx="3" type="body"/>
          </p:nvPr>
        </p:nvSpPr>
        <p:spPr>
          <a:xfrm>
            <a:off x="255300" y="2218775"/>
            <a:ext cx="5675400" cy="405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2857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914400" marR="2857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Circuit Configuration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914400" marR="2857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Data Transmission to Bolt Cloud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914400" marR="2857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Real-Time Visualization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914400" marR="2857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Sensor Data Acquisition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5" name="Google Shape;155;g261e3c01e10_1_0"/>
          <p:cNvSpPr txBox="1"/>
          <p:nvPr>
            <p:ph idx="4" type="body"/>
          </p:nvPr>
        </p:nvSpPr>
        <p:spPr>
          <a:xfrm>
            <a:off x="6096000" y="2214950"/>
            <a:ext cx="5675400" cy="405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2857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914400" marR="2857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Scalability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914400" marR="2857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Performance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914400" marR="2857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Interoperability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-374650" lvl="0" marL="914400" marR="2857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mbria"/>
              <a:buChar char="❖"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Reliability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062efe93f_0_776"/>
          <p:cNvSpPr txBox="1"/>
          <p:nvPr>
            <p:ph type="title"/>
          </p:nvPr>
        </p:nvSpPr>
        <p:spPr>
          <a:xfrm>
            <a:off x="154546" y="0"/>
            <a:ext cx="118743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IOT Based Smart Agriculture System</a:t>
            </a:r>
            <a:endParaRPr/>
          </a:p>
        </p:txBody>
      </p:sp>
      <p:sp>
        <p:nvSpPr>
          <p:cNvPr id="161" name="Google Shape;161;g26062efe93f_0_776"/>
          <p:cNvSpPr txBox="1"/>
          <p:nvPr>
            <p:ph idx="1" type="body"/>
          </p:nvPr>
        </p:nvSpPr>
        <p:spPr>
          <a:xfrm>
            <a:off x="154546" y="1449572"/>
            <a:ext cx="11847000" cy="5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13716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latin typeface="Cambria"/>
              <a:ea typeface="Cambria"/>
              <a:cs typeface="Cambria"/>
              <a:sym typeface="Cambria"/>
            </a:endParaRPr>
          </a:p>
          <a:p>
            <a:pPr indent="-372965" lvl="0" marL="4572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❖"/>
            </a:pPr>
            <a:r>
              <a:rPr lang="en-US" sz="4133">
                <a:latin typeface="Cambria"/>
                <a:ea typeface="Cambria"/>
                <a:cs typeface="Cambria"/>
                <a:sym typeface="Cambria"/>
              </a:rPr>
              <a:t>Hardware Setup: Acquiring the BOLT module kit, which includes a microcontroller, sensors, and connectivity options.</a:t>
            </a:r>
            <a:endParaRPr sz="4133">
              <a:latin typeface="Cambria"/>
              <a:ea typeface="Cambria"/>
              <a:cs typeface="Cambria"/>
              <a:sym typeface="Cambria"/>
            </a:endParaRPr>
          </a:p>
          <a:p>
            <a:pPr indent="0" lvl="0" marL="13716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3">
              <a:latin typeface="Cambria"/>
              <a:ea typeface="Cambria"/>
              <a:cs typeface="Cambria"/>
              <a:sym typeface="Cambria"/>
            </a:endParaRPr>
          </a:p>
          <a:p>
            <a:pPr indent="-372965" lvl="0" marL="4572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❖"/>
            </a:pPr>
            <a:r>
              <a:rPr lang="en-US" sz="4133">
                <a:latin typeface="Cambria"/>
                <a:ea typeface="Cambria"/>
                <a:cs typeface="Cambria"/>
                <a:sym typeface="Cambria"/>
              </a:rPr>
              <a:t>Sensor Integration: Connecting and integrating the sensors with the BOLT module using the appropriate interfaces or protocols.</a:t>
            </a:r>
            <a:endParaRPr sz="4133">
              <a:latin typeface="Cambria"/>
              <a:ea typeface="Cambria"/>
              <a:cs typeface="Cambria"/>
              <a:sym typeface="Cambria"/>
            </a:endParaRPr>
          </a:p>
          <a:p>
            <a:pPr indent="0" lvl="0" marL="13716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3">
              <a:latin typeface="Cambria"/>
              <a:ea typeface="Cambria"/>
              <a:cs typeface="Cambria"/>
              <a:sym typeface="Cambria"/>
            </a:endParaRPr>
          </a:p>
          <a:p>
            <a:pPr indent="-372965" lvl="0" marL="4572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❖"/>
            </a:pPr>
            <a:r>
              <a:rPr lang="en-US" sz="4133">
                <a:latin typeface="Cambria"/>
                <a:ea typeface="Cambria"/>
                <a:cs typeface="Cambria"/>
                <a:sym typeface="Cambria"/>
              </a:rPr>
              <a:t>Data Collection and Processing: Configure the BOLT module to collect data from the connected sensors at regular intervals.</a:t>
            </a:r>
            <a:endParaRPr sz="4133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3">
              <a:latin typeface="Cambria"/>
              <a:ea typeface="Cambria"/>
              <a:cs typeface="Cambria"/>
              <a:sym typeface="Cambria"/>
            </a:endParaRPr>
          </a:p>
          <a:p>
            <a:pPr indent="-372965" lvl="0" marL="4572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❖"/>
            </a:pPr>
            <a:r>
              <a:rPr lang="en-US" sz="4133">
                <a:latin typeface="Cambria"/>
                <a:ea typeface="Cambria"/>
                <a:cs typeface="Cambria"/>
                <a:sym typeface="Cambria"/>
              </a:rPr>
              <a:t>Connectivity and Communication: Configure the BOLT module to send the processed data to a centralized server or cloud platform.</a:t>
            </a:r>
            <a:endParaRPr sz="4133">
              <a:latin typeface="Cambria"/>
              <a:ea typeface="Cambria"/>
              <a:cs typeface="Cambria"/>
              <a:sym typeface="Cambria"/>
            </a:endParaRPr>
          </a:p>
          <a:p>
            <a:pPr indent="0" lvl="0" marL="137160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755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7415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800">
              <a:solidFill>
                <a:srgbClr val="37415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2500"/>
              <a:buNone/>
            </a:pPr>
            <a:r>
              <a:t/>
            </a:r>
            <a:endParaRPr sz="1600">
              <a:solidFill>
                <a:srgbClr val="37415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154546" y="0"/>
            <a:ext cx="11874322" cy="1300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 Hardware Components </a:t>
            </a:r>
            <a:endParaRPr/>
          </a:p>
        </p:txBody>
      </p:sp>
      <p:sp>
        <p:nvSpPr>
          <p:cNvPr id="167" name="Google Shape;167;p8"/>
          <p:cNvSpPr txBox="1"/>
          <p:nvPr>
            <p:ph idx="1" type="body"/>
          </p:nvPr>
        </p:nvSpPr>
        <p:spPr>
          <a:xfrm>
            <a:off x="172571" y="1418447"/>
            <a:ext cx="11846859" cy="5112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-391615" lvl="0" marL="457200" rtl="0" algn="just">
              <a:lnSpc>
                <a:spcPct val="150000"/>
              </a:lnSpc>
              <a:spcBef>
                <a:spcPts val="96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7898"/>
              <a:t>LM35 Sensor(Temperature sensor)</a:t>
            </a:r>
            <a:endParaRPr b="1" sz="7898"/>
          </a:p>
          <a:p>
            <a:pPr indent="-379015" lvl="0" marL="457200" marR="695325" rtl="0" algn="just">
              <a:lnSpc>
                <a:spcPct val="149166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❖"/>
            </a:pPr>
            <a:r>
              <a:rPr lang="en-US" sz="7288">
                <a:latin typeface="Cambria"/>
                <a:ea typeface="Cambria"/>
                <a:cs typeface="Cambria"/>
                <a:sym typeface="Cambria"/>
              </a:rPr>
              <a:t>Temperature sensors measure the ambient temperature in an area.</a:t>
            </a:r>
            <a:endParaRPr sz="7288">
              <a:latin typeface="Cambria"/>
              <a:ea typeface="Cambria"/>
              <a:cs typeface="Cambria"/>
              <a:sym typeface="Cambria"/>
            </a:endParaRPr>
          </a:p>
          <a:p>
            <a:pPr indent="-379015" lvl="0" marL="457200" marR="695325" rtl="0" algn="just">
              <a:lnSpc>
                <a:spcPct val="149166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❖"/>
            </a:pPr>
            <a:r>
              <a:rPr lang="en-US" sz="7288">
                <a:latin typeface="Cambria"/>
                <a:ea typeface="Cambria"/>
                <a:cs typeface="Cambria"/>
                <a:sym typeface="Cambria"/>
              </a:rPr>
              <a:t>They are essential for tracking temperature fluctuations that can impact plant growth.</a:t>
            </a:r>
            <a:endParaRPr sz="7288">
              <a:latin typeface="Cambria"/>
              <a:ea typeface="Cambria"/>
              <a:cs typeface="Cambria"/>
              <a:sym typeface="Cambria"/>
            </a:endParaRPr>
          </a:p>
          <a:p>
            <a:pPr indent="0" lvl="0" marL="1371600" marR="28575" rtl="0" algn="just">
              <a:lnSpc>
                <a:spcPct val="149166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4267">
              <a:latin typeface="Cambria"/>
              <a:ea typeface="Cambria"/>
              <a:cs typeface="Cambria"/>
              <a:sym typeface="Cambria"/>
            </a:endParaRPr>
          </a:p>
          <a:p>
            <a:pPr indent="0" lvl="0" marL="1371600" marR="28575" rtl="0" algn="just">
              <a:lnSpc>
                <a:spcPct val="149166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3636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45720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45720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45720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just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7200"/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625" y="3036075"/>
            <a:ext cx="5185125" cy="34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WelcomeDoc">
  <a:themeElements>
    <a:clrScheme name="Marquee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2014-03-28T16:17:36Z</dcterms:created>
  <dc:creator>Dr Kamal Kumar Sethi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